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61" r:id="rId7"/>
    <p:sldId id="262" r:id="rId8"/>
    <p:sldId id="283" r:id="rId9"/>
    <p:sldId id="264" r:id="rId10"/>
    <p:sldId id="266" r:id="rId11"/>
    <p:sldId id="286" r:id="rId12"/>
    <p:sldId id="287" r:id="rId13"/>
    <p:sldId id="28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2386922"/>
            <a:ext cx="8956379" cy="1498939"/>
          </a:xfrm>
        </p:spPr>
        <p:txBody>
          <a:bodyPr/>
          <a:lstStyle/>
          <a:p>
            <a:r>
              <a:rPr lang="en-US" sz="5400" dirty="0"/>
              <a:t>Managing stockouts in a healthcare manufacturing factory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9A9EA1-82A5-352D-81A9-78776816C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4842933"/>
            <a:ext cx="7077456" cy="652272"/>
          </a:xfrm>
        </p:spPr>
        <p:txBody>
          <a:bodyPr>
            <a:normAutofit/>
          </a:bodyPr>
          <a:lstStyle/>
          <a:p>
            <a:r>
              <a:rPr lang="en-IN" sz="2400" dirty="0"/>
              <a:t>Utkarsh Balooni | 22ds1000021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971CC-99BE-68A6-B603-BC918007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1E6E7-83E4-4D3E-E14F-E5699AD9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737" y="149294"/>
            <a:ext cx="4161377" cy="6530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1D0D8C-5501-DACA-3EB2-45B4100EC5B8}"/>
              </a:ext>
            </a:extLst>
          </p:cNvPr>
          <p:cNvSpPr txBox="1"/>
          <p:nvPr/>
        </p:nvSpPr>
        <p:spPr>
          <a:xfrm>
            <a:off x="435006" y="541538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+mj-lt"/>
              </a:rPr>
              <a:t>Recommendations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73842-DCCE-76F1-F10E-E10A07D4DF00}"/>
              </a:ext>
            </a:extLst>
          </p:cNvPr>
          <p:cNvSpPr txBox="1"/>
          <p:nvPr/>
        </p:nvSpPr>
        <p:spPr>
          <a:xfrm>
            <a:off x="435006" y="1438183"/>
            <a:ext cx="62587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Increase manpower and resource allocation during the months of September-October.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</a:rPr>
              <a:t>Analyse</a:t>
            </a:r>
            <a:r>
              <a:rPr lang="en-US" dirty="0">
                <a:solidFill>
                  <a:schemeClr val="bg1"/>
                </a:solidFill>
              </a:rPr>
              <a:t> the values of safety stock provided and consider keeping a buffer stock to prevent stockouts.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Place future orders using the value of reorder point provided.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64F0D-D3D7-8FA2-F62B-6A75C52C2850}"/>
              </a:ext>
            </a:extLst>
          </p:cNvPr>
          <p:cNvSpPr txBox="1"/>
          <p:nvPr/>
        </p:nvSpPr>
        <p:spPr>
          <a:xfrm>
            <a:off x="435006" y="4058377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+mj-lt"/>
              </a:rPr>
              <a:t>Shortcomings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19037-1426-977F-E5E4-0608C3697366}"/>
              </a:ext>
            </a:extLst>
          </p:cNvPr>
          <p:cNvSpPr txBox="1"/>
          <p:nvPr/>
        </p:nvSpPr>
        <p:spPr>
          <a:xfrm>
            <a:off x="533400" y="4837747"/>
            <a:ext cx="6507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Although the data was collected for 2.5 years, the datapoints  available for issue quantity of individual raw materials were still not enough for accurate demand forecasting. The data also contained a lot of noise which would have impacted the forecast.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96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r="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4860925" cy="535531"/>
          </a:xfrm>
          <a:solidFill>
            <a:schemeClr val="bg1">
              <a:alpha val="73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Organization Background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952625"/>
            <a:ext cx="6175375" cy="3200400"/>
          </a:xfrm>
          <a:solidFill>
            <a:schemeClr val="bg1">
              <a:alpha val="73000"/>
            </a:schemeClr>
          </a:solidFill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Name – Ved Lifesavers (P) Ltd.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Type – B2B organization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Location – Sara Industrial Estate, Selaqui, Dehradun (U.K.)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Established in 2012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Annual Turnover – 5 - 10 cr.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Major clients include Zydus Healthcare Ltd., Leeford Healthcare Ltd. and Lincoln Pharma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417E2-E83F-6E98-0876-2BFD55E2B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989" y="0"/>
            <a:ext cx="537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738D-6639-F99B-8E63-53BEAEDA5212}"/>
              </a:ext>
            </a:extLst>
          </p:cNvPr>
          <p:cNvSpPr txBox="1"/>
          <p:nvPr/>
        </p:nvSpPr>
        <p:spPr>
          <a:xfrm>
            <a:off x="639192" y="1926454"/>
            <a:ext cx="83627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Identify raw materials which contribute the most towards profitability of the factory.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Estimate the future demand for these products using previous sales data.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Calculate the lead time for the products.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Calculate the value of safety stock and reorder point for these products to streamline the manufacturing process.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607115"/>
          </a:xfrm>
        </p:spPr>
        <p:txBody>
          <a:bodyPr/>
          <a:lstStyle/>
          <a:p>
            <a:r>
              <a:rPr lang="en-US" sz="1800" dirty="0"/>
              <a:t>ABC-VED analysis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924A29-3538-4A3F-82A6-D2A7538C21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800" dirty="0"/>
              <a:t>Lead time calculation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8F0371-4F69-4131-91BF-9AB99E6EE8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607115"/>
          </a:xfrm>
        </p:spPr>
        <p:txBody>
          <a:bodyPr/>
          <a:lstStyle/>
          <a:p>
            <a:r>
              <a:rPr lang="en-US" sz="1800" dirty="0"/>
              <a:t>Time series forecasting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CACAF1-61EA-4605-A8FE-2EEE752B49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607115"/>
          </a:xfrm>
        </p:spPr>
        <p:txBody>
          <a:bodyPr/>
          <a:lstStyle/>
          <a:p>
            <a:r>
              <a:rPr lang="en-US" sz="1800" dirty="0"/>
              <a:t>Safety stock calculation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D05A34F-7712-46DB-AB5B-272E294B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607115"/>
          </a:xfrm>
        </p:spPr>
        <p:txBody>
          <a:bodyPr/>
          <a:lstStyle/>
          <a:p>
            <a:r>
              <a:rPr lang="en-US" sz="1800" dirty="0"/>
              <a:t>Reorder point calculation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ABC-VED Analysis | Drug Store | Economic Analysis | Inventory Tools |  Pharmacy">
            <a:extLst>
              <a:ext uri="{FF2B5EF4-FFF2-40B4-BE49-F238E27FC236}">
                <a16:creationId xmlns:a16="http://schemas.microsoft.com/office/drawing/2014/main" id="{323B32AF-454B-DFBB-C3AE-FFD8549A26A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1" r="10851"/>
          <a:stretch>
            <a:fillRect/>
          </a:stretch>
        </p:blipFill>
        <p:spPr bwMode="auto">
          <a:xfrm>
            <a:off x="977900" y="2109788"/>
            <a:ext cx="1260475" cy="12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upplier Lead Times Impact Inventory Management">
            <a:extLst>
              <a:ext uri="{FF2B5EF4-FFF2-40B4-BE49-F238E27FC236}">
                <a16:creationId xmlns:a16="http://schemas.microsoft.com/office/drawing/2014/main" id="{AA2E0DDF-2E1C-AD5B-A229-784905BA52A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7" r="102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Time Series Forecasting? Overview, Models &amp; Methods">
            <a:extLst>
              <a:ext uri="{FF2B5EF4-FFF2-40B4-BE49-F238E27FC236}">
                <a16:creationId xmlns:a16="http://schemas.microsoft.com/office/drawing/2014/main" id="{1DA34F71-49D6-045A-30D3-2F3260E85207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1" r="2057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order Point - Definition, Formula, How to Calculate?">
            <a:extLst>
              <a:ext uri="{FF2B5EF4-FFF2-40B4-BE49-F238E27FC236}">
                <a16:creationId xmlns:a16="http://schemas.microsoft.com/office/drawing/2014/main" id="{472CBE7D-8E22-F3E1-BBBD-18C2064676BA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2" r="2746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hat is safety stock? | Definition, Importance, Formula">
            <a:extLst>
              <a:ext uri="{FF2B5EF4-FFF2-40B4-BE49-F238E27FC236}">
                <a16:creationId xmlns:a16="http://schemas.microsoft.com/office/drawing/2014/main" id="{883E1661-421E-F3A3-3350-1E1456A4280E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8" b="98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Preprocessing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FA6E364-BAA6-6BC3-F0AA-422D529BB46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t="581" r="108" b="-549"/>
          <a:stretch/>
        </p:blipFill>
        <p:spPr>
          <a:xfrm>
            <a:off x="250534" y="4378360"/>
            <a:ext cx="11747501" cy="22898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E1AD9D-2A3D-8995-4BA7-287B2274622B}"/>
              </a:ext>
            </a:extLst>
          </p:cNvPr>
          <p:cNvSpPr txBox="1"/>
          <p:nvPr/>
        </p:nvSpPr>
        <p:spPr>
          <a:xfrm>
            <a:off x="444500" y="1524000"/>
            <a:ext cx="4413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RM receiving against PO for the years 21-22, 22-23, 23-24 was collected.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Datasets were consolidated keeping only relevant columns.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Basic Pre-Processing was carried out.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05FEB0-AD68-0A42-5B59-E8D0C531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55" y="1274618"/>
            <a:ext cx="5837379" cy="30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ABC–VED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CA2900F-D935-2E47-770C-F93271C334A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t="-401" b="-1522"/>
          <a:stretch/>
        </p:blipFill>
        <p:spPr>
          <a:xfrm>
            <a:off x="7268218" y="983568"/>
            <a:ext cx="4623790" cy="2162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84DA5B-A1E6-7631-0E53-2BCBE1AE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44" y="3507778"/>
            <a:ext cx="6332092" cy="2481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37BF46-0FCD-BE86-C405-5C0249AD8A77}"/>
              </a:ext>
            </a:extLst>
          </p:cNvPr>
          <p:cNvSpPr txBox="1"/>
          <p:nvPr/>
        </p:nvSpPr>
        <p:spPr>
          <a:xfrm>
            <a:off x="586544" y="1473692"/>
            <a:ext cx="5281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ABC – Total issue amount</a:t>
            </a:r>
          </a:p>
          <a:p>
            <a:r>
              <a:rPr lang="en-IN" dirty="0">
                <a:solidFill>
                  <a:schemeClr val="bg1"/>
                </a:solidFill>
              </a:rPr>
              <a:t>VED – Total issue frequency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chosen products account for 86% of the total issue amount and 40% of the total issue frequency.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3FDC65-B95E-9351-DC58-3042240FB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218" y="3228018"/>
            <a:ext cx="4623791" cy="27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Forecasting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7C6E1-18CB-4609-4E29-1B923AE4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412992"/>
            <a:ext cx="4198521" cy="4641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0ADDB-C5D2-74CA-D9C6-CB60D1638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565" y="3096644"/>
            <a:ext cx="6824941" cy="2957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7D0D26-FB7C-56A1-DE13-064A5726C825}"/>
              </a:ext>
            </a:extLst>
          </p:cNvPr>
          <p:cNvSpPr txBox="1"/>
          <p:nvPr/>
        </p:nvSpPr>
        <p:spPr>
          <a:xfrm>
            <a:off x="4953616" y="1342318"/>
            <a:ext cx="6704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Atenolol, Blended pellets, and Telmisartan depict an upward trend in demand, while Metformin Hydrochloride, and Paracetamol show a downward trend.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All products exhibit a seasonality pattern of approximately 12 months. (yearly)</a:t>
            </a:r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61F18F-A8DA-93C3-4A3F-0A9AC818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F4646-759F-E875-B5C1-31E08B698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45" y="543520"/>
            <a:ext cx="4722937" cy="2181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19755-AADF-06CF-D87A-05C04677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44" y="260351"/>
            <a:ext cx="5281456" cy="6238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F8DF4-AE6F-D593-58D0-08FAADC2E1A1}"/>
              </a:ext>
            </a:extLst>
          </p:cNvPr>
          <p:cNvSpPr txBox="1"/>
          <p:nvPr/>
        </p:nvSpPr>
        <p:spPr>
          <a:xfrm>
            <a:off x="367700" y="2982896"/>
            <a:ext cx="58237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Prophet model gives the least MAE.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Demand for the products peaks around the months September-October. (May for Atenolol)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Demand for “Metformin Hydrochloride” is expected to rise and follow an upward trend in the upcoming period.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1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1101-5190-B550-AC6E-39F09AA0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4" y="177800"/>
            <a:ext cx="11214100" cy="535531"/>
          </a:xfrm>
        </p:spPr>
        <p:txBody>
          <a:bodyPr/>
          <a:lstStyle/>
          <a:p>
            <a:r>
              <a:rPr lang="en-IN" dirty="0"/>
              <a:t>Safety stock and reorder 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90352-2DBB-ABAD-4ACB-1076D22D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3C649-0452-C9A9-DFC6-AE3EAB4D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110" y="263003"/>
            <a:ext cx="5299968" cy="650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F6F6B-1A7B-1485-40F1-59B6EE1D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21" y="857617"/>
            <a:ext cx="5945079" cy="2974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1E031-4AEF-BEC7-418C-773F96AF2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0" y="3975922"/>
            <a:ext cx="5945080" cy="27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31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1470</TotalTime>
  <Words>383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Trade Gothic LT Pro</vt:lpstr>
      <vt:lpstr>Trebuchet MS</vt:lpstr>
      <vt:lpstr>Wingdings</vt:lpstr>
      <vt:lpstr>Office Theme</vt:lpstr>
      <vt:lpstr>Managing stockouts in a healthcare manufacturing factory</vt:lpstr>
      <vt:lpstr>Organization Background</vt:lpstr>
      <vt:lpstr>Objectives</vt:lpstr>
      <vt:lpstr>Methodology</vt:lpstr>
      <vt:lpstr>Data collection and Preprocessing</vt:lpstr>
      <vt:lpstr>ABC–VED analysis</vt:lpstr>
      <vt:lpstr>Demand Forecasting</vt:lpstr>
      <vt:lpstr>PowerPoint Presentation</vt:lpstr>
      <vt:lpstr>Safety stock and reorder point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stockouts in a healthcare manufacturing factory</dc:title>
  <dc:creator>Utkarsh Balooni</dc:creator>
  <cp:lastModifiedBy>Utkarsh Balooni</cp:lastModifiedBy>
  <cp:revision>3</cp:revision>
  <dcterms:created xsi:type="dcterms:W3CDTF">2023-05-02T17:13:18Z</dcterms:created>
  <dcterms:modified xsi:type="dcterms:W3CDTF">2023-05-04T10:27:26Z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